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71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70" r:id="rId14"/>
    <p:sldId id="267" r:id="rId15"/>
    <p:sldId id="268" r:id="rId16"/>
    <p:sldId id="269" r:id="rId1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13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1500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0223913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32205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03520628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49214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900951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493918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5618642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73150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892538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96082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196174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F1B76D-44BB-43BA-A6DA-049D2F1331F8}" type="datetimeFigureOut">
              <a:rPr lang="pt-BR" smtClean="0"/>
              <a:t>18/08/2023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2CF703C-7CEF-4B89-A81A-96594DE2C86B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1882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6.em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2" Type="http://schemas.openxmlformats.org/officeDocument/2006/relationships/image" Target="../media/image19.emf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2.emf"/><Relationship Id="rId4" Type="http://schemas.openxmlformats.org/officeDocument/2006/relationships/image" Target="../media/image21.em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emf"/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emf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image" Target="../media/image26.em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8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emf"/><Relationship Id="rId2" Type="http://schemas.openxmlformats.org/officeDocument/2006/relationships/image" Target="../media/image29.em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aixaDeTexto 3">
            <a:extLst>
              <a:ext uri="{FF2B5EF4-FFF2-40B4-BE49-F238E27FC236}">
                <a16:creationId xmlns:a16="http://schemas.microsoft.com/office/drawing/2014/main" id="{76AC989C-0CED-7684-5D06-BC5436C1B49C}"/>
              </a:ext>
            </a:extLst>
          </p:cNvPr>
          <p:cNvSpPr txBox="1"/>
          <p:nvPr/>
        </p:nvSpPr>
        <p:spPr>
          <a:xfrm>
            <a:off x="356089" y="2538779"/>
            <a:ext cx="8077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400" b="1" dirty="0"/>
              <a:t>ASPECTOS DO USO DE CO2 SUPERCRÍTICO NO PROCESSO DE SEQUESTRO POR MEIO DE MECANISMOS DE MINERALIZAÇÃO</a:t>
            </a:r>
          </a:p>
        </p:txBody>
      </p:sp>
    </p:spTree>
    <p:extLst>
      <p:ext uri="{BB962C8B-B14F-4D97-AF65-F5344CB8AC3E}">
        <p14:creationId xmlns:p14="http://schemas.microsoft.com/office/powerpoint/2010/main" val="15502039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591E7B46-878F-A389-C1DA-0086513E31B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7634" y="4938056"/>
            <a:ext cx="8308731" cy="172755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19BFA3FC-65ED-F94E-76B2-CCA83350AD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17430" y="69753"/>
            <a:ext cx="6379475" cy="4072733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F9A4297-623C-2280-1F03-469CFADD3B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634" y="4219410"/>
            <a:ext cx="8379069" cy="3340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1991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63F3E935-C441-1A64-A556-B35C4AD0886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731952"/>
            <a:ext cx="9144000" cy="4340311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19A8A739-B91F-F723-3BF4-CDD7BB150E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864" y="5218901"/>
            <a:ext cx="8906608" cy="838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22284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EBC1BDB6-BC80-77EA-18E8-9F808ECF45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14" y="2584939"/>
            <a:ext cx="4744667" cy="3725678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0777DBCE-A33D-3FED-27C5-AE788CBB92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65136" y="1743386"/>
            <a:ext cx="4498482" cy="1683106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0C70755A-C2C0-592C-6CB9-E976EAEE2A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58273" y="3984099"/>
            <a:ext cx="4312209" cy="1941970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A796ADE6-7DCD-A1E8-1DFE-D28A9A3174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-15990" y="547383"/>
            <a:ext cx="4475327" cy="1573823"/>
          </a:xfrm>
          <a:prstGeom prst="rect">
            <a:avLst/>
          </a:prstGeom>
        </p:spPr>
      </p:pic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BAF893-3751-04CA-8CE2-C4BE8EB6135D}"/>
              </a:ext>
            </a:extLst>
          </p:cNvPr>
          <p:cNvSpPr txBox="1"/>
          <p:nvPr/>
        </p:nvSpPr>
        <p:spPr>
          <a:xfrm>
            <a:off x="208232" y="178051"/>
            <a:ext cx="413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Modelagem Química Aplicada</a:t>
            </a:r>
          </a:p>
        </p:txBody>
      </p:sp>
    </p:spTree>
    <p:extLst>
      <p:ext uri="{BB962C8B-B14F-4D97-AF65-F5344CB8AC3E}">
        <p14:creationId xmlns:p14="http://schemas.microsoft.com/office/powerpoint/2010/main" val="22713250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CaixaDeTexto 11">
            <a:extLst>
              <a:ext uri="{FF2B5EF4-FFF2-40B4-BE49-F238E27FC236}">
                <a16:creationId xmlns:a16="http://schemas.microsoft.com/office/drawing/2014/main" id="{29BAF893-3751-04CA-8CE2-C4BE8EB6135D}"/>
              </a:ext>
            </a:extLst>
          </p:cNvPr>
          <p:cNvSpPr txBox="1"/>
          <p:nvPr/>
        </p:nvSpPr>
        <p:spPr>
          <a:xfrm>
            <a:off x="2063409" y="142883"/>
            <a:ext cx="413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dirty="0"/>
              <a:t>Distribuição de Calcita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B9FA6210-D89D-CC5B-EB55-A9394FD778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619" y="547383"/>
            <a:ext cx="6032652" cy="573911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77AF4B7D-EC60-99B5-129C-C89FD3DE20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7619" y="6321668"/>
            <a:ext cx="7394331" cy="434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93275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2416F27D-B249-FA78-3892-8D092CCB37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1538" y="0"/>
            <a:ext cx="5755907" cy="6858000"/>
          </a:xfrm>
          <a:prstGeom prst="rect">
            <a:avLst/>
          </a:prstGeom>
        </p:spPr>
      </p:pic>
      <p:sp>
        <p:nvSpPr>
          <p:cNvPr id="5" name="CaixaDeTexto 4">
            <a:extLst>
              <a:ext uri="{FF2B5EF4-FFF2-40B4-BE49-F238E27FC236}">
                <a16:creationId xmlns:a16="http://schemas.microsoft.com/office/drawing/2014/main" id="{E4AB731B-30C9-A442-674F-4AED27937082}"/>
              </a:ext>
            </a:extLst>
          </p:cNvPr>
          <p:cNvSpPr txBox="1"/>
          <p:nvPr/>
        </p:nvSpPr>
        <p:spPr>
          <a:xfrm>
            <a:off x="1" y="2066073"/>
            <a:ext cx="273153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A simulação mostrou a formação de </a:t>
            </a:r>
            <a:r>
              <a:rPr lang="pt-BR" sz="1400" dirty="0" err="1"/>
              <a:t>caolinita</a:t>
            </a:r>
            <a:r>
              <a:rPr lang="pt-BR" sz="1400" dirty="0"/>
              <a:t> em todos os ranges de permeabilidade da falha</a:t>
            </a:r>
          </a:p>
        </p:txBody>
      </p:sp>
    </p:spTree>
    <p:extLst>
      <p:ext uri="{BB962C8B-B14F-4D97-AF65-F5344CB8AC3E}">
        <p14:creationId xmlns:p14="http://schemas.microsoft.com/office/powerpoint/2010/main" val="271761485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52BDE833-614C-1083-1AED-C1C8B58EEB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39230" y="604663"/>
            <a:ext cx="4629941" cy="5547946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71F505B2-E498-A4AB-9BE1-BCD0881BE3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829" y="166305"/>
            <a:ext cx="4276477" cy="446303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60A63D5B-9736-AE69-CE32-CB75B23235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21760" y="6202977"/>
            <a:ext cx="6998677" cy="43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83970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C13BAC61-437B-B969-4D21-856FA14989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877" y="60368"/>
            <a:ext cx="5374584" cy="5866751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34F7A49F-65B9-DE3A-0F75-53BF3A054D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5108" y="6085555"/>
            <a:ext cx="6588072" cy="712077"/>
          </a:xfrm>
          <a:prstGeom prst="rect">
            <a:avLst/>
          </a:prstGeom>
        </p:spPr>
      </p:pic>
      <p:sp>
        <p:nvSpPr>
          <p:cNvPr id="8" name="Seta: para a Esquerda 7">
            <a:extLst>
              <a:ext uri="{FF2B5EF4-FFF2-40B4-BE49-F238E27FC236}">
                <a16:creationId xmlns:a16="http://schemas.microsoft.com/office/drawing/2014/main" id="{557F8353-8D0D-EC24-4E9F-76C5E8431198}"/>
              </a:ext>
            </a:extLst>
          </p:cNvPr>
          <p:cNvSpPr/>
          <p:nvPr/>
        </p:nvSpPr>
        <p:spPr>
          <a:xfrm rot="18721056">
            <a:off x="6806197" y="4317023"/>
            <a:ext cx="685949" cy="254977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Seta: para a Esquerda 9">
            <a:extLst>
              <a:ext uri="{FF2B5EF4-FFF2-40B4-BE49-F238E27FC236}">
                <a16:creationId xmlns:a16="http://schemas.microsoft.com/office/drawing/2014/main" id="{F7EBBDC3-9D8D-5F5D-4B95-59795C682E75}"/>
              </a:ext>
            </a:extLst>
          </p:cNvPr>
          <p:cNvSpPr/>
          <p:nvPr/>
        </p:nvSpPr>
        <p:spPr>
          <a:xfrm rot="18721056">
            <a:off x="6806197" y="1392116"/>
            <a:ext cx="685949" cy="254977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94198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arbon dioxide sequestration in deep-sea basalt | PNAS">
            <a:extLst>
              <a:ext uri="{FF2B5EF4-FFF2-40B4-BE49-F238E27FC236}">
                <a16:creationId xmlns:a16="http://schemas.microsoft.com/office/drawing/2014/main" id="{030B96A1-D598-F5EC-F4CD-D3A8A6C365B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16" b="2036"/>
          <a:stretch/>
        </p:blipFill>
        <p:spPr bwMode="auto">
          <a:xfrm>
            <a:off x="2039815" y="2097142"/>
            <a:ext cx="4281854" cy="4761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CaixaDeTexto 6">
            <a:extLst>
              <a:ext uri="{FF2B5EF4-FFF2-40B4-BE49-F238E27FC236}">
                <a16:creationId xmlns:a16="http://schemas.microsoft.com/office/drawing/2014/main" id="{6E053486-D1F3-85C1-B696-5D72B881B392}"/>
              </a:ext>
            </a:extLst>
          </p:cNvPr>
          <p:cNvSpPr txBox="1"/>
          <p:nvPr/>
        </p:nvSpPr>
        <p:spPr>
          <a:xfrm>
            <a:off x="246186" y="0"/>
            <a:ext cx="8510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O IMPACTO DA EXECUÇÃO DE WAG PARA O AUMENTO DA EFICIÊNCIA DO PROCESSOD E MINERALIZAÇÃO COM CO2 SUPERCRÍTICO</a:t>
            </a:r>
          </a:p>
        </p:txBody>
      </p:sp>
      <p:pic>
        <p:nvPicPr>
          <p:cNvPr id="9" name="Imagem 8">
            <a:extLst>
              <a:ext uri="{FF2B5EF4-FFF2-40B4-BE49-F238E27FC236}">
                <a16:creationId xmlns:a16="http://schemas.microsoft.com/office/drawing/2014/main" id="{B049EDD4-3177-8A53-9C7B-57BDDB4B658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6240" y="749754"/>
            <a:ext cx="5688622" cy="1243965"/>
          </a:xfrm>
          <a:prstGeom prst="rect">
            <a:avLst/>
          </a:prstGeom>
        </p:spPr>
      </p:pic>
      <p:pic>
        <p:nvPicPr>
          <p:cNvPr id="11" name="Imagem 10">
            <a:extLst>
              <a:ext uri="{FF2B5EF4-FFF2-40B4-BE49-F238E27FC236}">
                <a16:creationId xmlns:a16="http://schemas.microsoft.com/office/drawing/2014/main" id="{C3980C58-21D5-C15E-45B1-1C3CEAF7DE8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6342" t="20798" r="56025" b="61561"/>
          <a:stretch/>
        </p:blipFill>
        <p:spPr>
          <a:xfrm>
            <a:off x="2373922" y="3011365"/>
            <a:ext cx="1565031" cy="835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5170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AC1129AC-7458-B4B6-5C0D-F8445B21E5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31" y="896816"/>
            <a:ext cx="7439932" cy="5760859"/>
          </a:xfrm>
          <a:prstGeom prst="rect">
            <a:avLst/>
          </a:prstGeom>
        </p:spPr>
      </p:pic>
      <p:sp>
        <p:nvSpPr>
          <p:cNvPr id="2" name="CaixaDeTexto 1">
            <a:extLst>
              <a:ext uri="{FF2B5EF4-FFF2-40B4-BE49-F238E27FC236}">
                <a16:creationId xmlns:a16="http://schemas.microsoft.com/office/drawing/2014/main" id="{97B931C2-0EE5-0FEE-3666-0318E9217EAF}"/>
              </a:ext>
            </a:extLst>
          </p:cNvPr>
          <p:cNvSpPr txBox="1"/>
          <p:nvPr/>
        </p:nvSpPr>
        <p:spPr>
          <a:xfrm>
            <a:off x="246186" y="35168"/>
            <a:ext cx="851095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/>
              <a:t> O IMPACTO DA EXECUÇÃO DE WAG PARA O AUMENTO DA EFICIÊNCIA DO PROCESSOD E MINERALIZAÇÃO COM CO2 SUPERCRÍTICO</a:t>
            </a:r>
          </a:p>
        </p:txBody>
      </p:sp>
    </p:spTree>
    <p:extLst>
      <p:ext uri="{BB962C8B-B14F-4D97-AF65-F5344CB8AC3E}">
        <p14:creationId xmlns:p14="http://schemas.microsoft.com/office/powerpoint/2010/main" val="46814367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BD830453-70A1-AE7D-6D7D-F6E71AFC44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4350" y="1014209"/>
            <a:ext cx="8115300" cy="345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3139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>
            <a:extLst>
              <a:ext uri="{FF2B5EF4-FFF2-40B4-BE49-F238E27FC236}">
                <a16:creationId xmlns:a16="http://schemas.microsoft.com/office/drawing/2014/main" id="{A1FA2870-ABFD-E7D9-C8F0-B5F4C2265B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104" y="441081"/>
            <a:ext cx="4734202" cy="5375885"/>
          </a:xfrm>
          <a:prstGeom prst="rect">
            <a:avLst/>
          </a:prstGeom>
        </p:spPr>
      </p:pic>
      <p:sp>
        <p:nvSpPr>
          <p:cNvPr id="8" name="CaixaDeTexto 7">
            <a:extLst>
              <a:ext uri="{FF2B5EF4-FFF2-40B4-BE49-F238E27FC236}">
                <a16:creationId xmlns:a16="http://schemas.microsoft.com/office/drawing/2014/main" id="{5BB0E0B1-F3D7-FC63-80AC-248D4E72FB94}"/>
              </a:ext>
            </a:extLst>
          </p:cNvPr>
          <p:cNvSpPr txBox="1"/>
          <p:nvPr/>
        </p:nvSpPr>
        <p:spPr>
          <a:xfrm>
            <a:off x="670136" y="5957840"/>
            <a:ext cx="214532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South Georgia </a:t>
            </a:r>
            <a:r>
              <a:rPr lang="pt-BR" sz="1400" dirty="0" err="1"/>
              <a:t>Rift</a:t>
            </a:r>
            <a:r>
              <a:rPr lang="pt-BR" sz="1400" dirty="0"/>
              <a:t> </a:t>
            </a:r>
            <a:r>
              <a:rPr lang="pt-BR" sz="1400" dirty="0" err="1"/>
              <a:t>Basin</a:t>
            </a:r>
            <a:endParaRPr lang="pt-BR" sz="1400" dirty="0"/>
          </a:p>
        </p:txBody>
      </p:sp>
      <p:sp>
        <p:nvSpPr>
          <p:cNvPr id="11" name="CaixaDeTexto 10">
            <a:extLst>
              <a:ext uri="{FF2B5EF4-FFF2-40B4-BE49-F238E27FC236}">
                <a16:creationId xmlns:a16="http://schemas.microsoft.com/office/drawing/2014/main" id="{1A479630-5D7D-ACDD-AB63-B4D100CA3F71}"/>
              </a:ext>
            </a:extLst>
          </p:cNvPr>
          <p:cNvSpPr txBox="1"/>
          <p:nvPr/>
        </p:nvSpPr>
        <p:spPr>
          <a:xfrm>
            <a:off x="4665052" y="6183533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400" dirty="0"/>
              <a:t>Rochas vulcânicas (Jurássico)  intercaladas com arenitos (</a:t>
            </a:r>
            <a:r>
              <a:rPr lang="pt-BR" sz="1400" dirty="0" err="1"/>
              <a:t>red</a:t>
            </a:r>
            <a:r>
              <a:rPr lang="pt-BR" sz="1400" dirty="0"/>
              <a:t> </a:t>
            </a:r>
            <a:r>
              <a:rPr lang="pt-BR" sz="1400" dirty="0" err="1"/>
              <a:t>beds</a:t>
            </a:r>
            <a:r>
              <a:rPr lang="pt-BR" sz="1400" dirty="0"/>
              <a:t> – Triássico)</a:t>
            </a:r>
          </a:p>
        </p:txBody>
      </p:sp>
      <p:pic>
        <p:nvPicPr>
          <p:cNvPr id="13" name="Imagem 12">
            <a:extLst>
              <a:ext uri="{FF2B5EF4-FFF2-40B4-BE49-F238E27FC236}">
                <a16:creationId xmlns:a16="http://schemas.microsoft.com/office/drawing/2014/main" id="{54D1ED23-8161-5275-06DC-6D57D2B9E2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924" r="17184"/>
          <a:stretch/>
        </p:blipFill>
        <p:spPr>
          <a:xfrm>
            <a:off x="5222127" y="516852"/>
            <a:ext cx="3366995" cy="5440988"/>
          </a:xfrm>
          <a:prstGeom prst="rect">
            <a:avLst/>
          </a:prstGeom>
        </p:spPr>
      </p:pic>
      <p:sp>
        <p:nvSpPr>
          <p:cNvPr id="14" name="Seta: para a Esquerda 13">
            <a:extLst>
              <a:ext uri="{FF2B5EF4-FFF2-40B4-BE49-F238E27FC236}">
                <a16:creationId xmlns:a16="http://schemas.microsoft.com/office/drawing/2014/main" id="{64B102A6-CF92-6FBD-77BF-A21F13A3A60E}"/>
              </a:ext>
            </a:extLst>
          </p:cNvPr>
          <p:cNvSpPr/>
          <p:nvPr/>
        </p:nvSpPr>
        <p:spPr>
          <a:xfrm rot="19825107">
            <a:off x="7478455" y="4047804"/>
            <a:ext cx="610982" cy="175260"/>
          </a:xfrm>
          <a:prstGeom prst="lef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E608162F-52F1-3743-2FE4-71AEAF0E3DF9}"/>
              </a:ext>
            </a:extLst>
          </p:cNvPr>
          <p:cNvSpPr txBox="1"/>
          <p:nvPr/>
        </p:nvSpPr>
        <p:spPr>
          <a:xfrm>
            <a:off x="7635239" y="3159503"/>
            <a:ext cx="142303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200" dirty="0"/>
              <a:t>Diabásio E</a:t>
            </a:r>
          </a:p>
          <a:p>
            <a:r>
              <a:rPr lang="pt-BR" sz="1200" dirty="0"/>
              <a:t>800 m </a:t>
            </a:r>
            <a:r>
              <a:rPr lang="pt-BR" sz="1200" dirty="0" err="1"/>
              <a:t>profund</a:t>
            </a:r>
            <a:endParaRPr lang="pt-BR" sz="1200" dirty="0"/>
          </a:p>
          <a:p>
            <a:r>
              <a:rPr lang="pt-BR" sz="1200" dirty="0"/>
              <a:t>Selo de arenito</a:t>
            </a:r>
          </a:p>
          <a:p>
            <a:r>
              <a:rPr lang="pt-BR" sz="1200" dirty="0"/>
              <a:t>Expressão </a:t>
            </a:r>
            <a:r>
              <a:rPr lang="pt-BR" sz="1200" dirty="0" err="1"/>
              <a:t>aerial</a:t>
            </a:r>
            <a:endParaRPr lang="pt-BR" sz="1200" dirty="0"/>
          </a:p>
        </p:txBody>
      </p:sp>
    </p:spTree>
    <p:extLst>
      <p:ext uri="{BB962C8B-B14F-4D97-AF65-F5344CB8AC3E}">
        <p14:creationId xmlns:p14="http://schemas.microsoft.com/office/powerpoint/2010/main" val="1734232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73A4982-1E9A-8C80-70AE-89282BF25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02008"/>
            <a:ext cx="9144000" cy="5545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5151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46315D14-64A0-28A6-32CB-4BE64AFD66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419959"/>
            <a:ext cx="9144000" cy="5314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3099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m 2">
            <a:extLst>
              <a:ext uri="{FF2B5EF4-FFF2-40B4-BE49-F238E27FC236}">
                <a16:creationId xmlns:a16="http://schemas.microsoft.com/office/drawing/2014/main" id="{2F0BE576-F18F-5EA4-62FA-4CB010448A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4678" y="298938"/>
            <a:ext cx="4503111" cy="6066692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FCE47102-A43E-4502-A130-1B9915B646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28452" y="405381"/>
            <a:ext cx="3307404" cy="50097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2370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m 3">
            <a:extLst>
              <a:ext uri="{FF2B5EF4-FFF2-40B4-BE49-F238E27FC236}">
                <a16:creationId xmlns:a16="http://schemas.microsoft.com/office/drawing/2014/main" id="{5A87CE64-1FEF-A364-9473-A9C0C32F0A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126" y="977068"/>
            <a:ext cx="4686864" cy="5323837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D5CB4BCC-F696-878D-9F24-CF52AB6790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52990" y="977068"/>
            <a:ext cx="4391010" cy="1756404"/>
          </a:xfrm>
          <a:prstGeom prst="rect">
            <a:avLst/>
          </a:prstGeom>
        </p:spPr>
      </p:pic>
      <p:sp>
        <p:nvSpPr>
          <p:cNvPr id="11" name="CaixaDeTexto 10">
            <a:extLst>
              <a:ext uri="{FF2B5EF4-FFF2-40B4-BE49-F238E27FC236}">
                <a16:creationId xmlns:a16="http://schemas.microsoft.com/office/drawing/2014/main" id="{CE9B9D1B-48F5-A55C-94BC-B2681C0466B2}"/>
              </a:ext>
            </a:extLst>
          </p:cNvPr>
          <p:cNvSpPr txBox="1"/>
          <p:nvPr/>
        </p:nvSpPr>
        <p:spPr>
          <a:xfrm>
            <a:off x="4844562" y="4124529"/>
            <a:ext cx="40092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/>
              <a:t>Taxa de injeção 10 M m</a:t>
            </a:r>
            <a:r>
              <a:rPr lang="pt-BR" sz="1400" baseline="30000" dirty="0"/>
              <a:t>3</a:t>
            </a:r>
            <a:r>
              <a:rPr lang="pt-BR" sz="1400" dirty="0"/>
              <a:t>/ano ao longo de 20 anos</a:t>
            </a:r>
          </a:p>
        </p:txBody>
      </p:sp>
    </p:spTree>
    <p:extLst>
      <p:ext uri="{BB962C8B-B14F-4D97-AF65-F5344CB8AC3E}">
        <p14:creationId xmlns:p14="http://schemas.microsoft.com/office/powerpoint/2010/main" val="5775319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180</TotalTime>
  <Words>116</Words>
  <Application>Microsoft Office PowerPoint</Application>
  <PresentationFormat>Apresentação na tela (4:3)</PresentationFormat>
  <Paragraphs>13</Paragraphs>
  <Slides>16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Jose Barbosa</dc:creator>
  <cp:lastModifiedBy>Jose Barbosa</cp:lastModifiedBy>
  <cp:revision>15</cp:revision>
  <dcterms:created xsi:type="dcterms:W3CDTF">2023-08-18T13:36:54Z</dcterms:created>
  <dcterms:modified xsi:type="dcterms:W3CDTF">2023-08-18T16:37:44Z</dcterms:modified>
</cp:coreProperties>
</file>

<file path=docProps/thumbnail.jpeg>
</file>